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61" r:id="rId5"/>
    <p:sldId id="258" r:id="rId6"/>
    <p:sldId id="263" r:id="rId7"/>
    <p:sldId id="264" r:id="rId8"/>
    <p:sldId id="275" r:id="rId9"/>
    <p:sldId id="282" r:id="rId10"/>
    <p:sldId id="283" r:id="rId11"/>
    <p:sldId id="266" r:id="rId12"/>
    <p:sldId id="259" r:id="rId13"/>
    <p:sldId id="271" r:id="rId14"/>
    <p:sldId id="274" r:id="rId15"/>
    <p:sldId id="278" r:id="rId16"/>
    <p:sldId id="279" r:id="rId17"/>
    <p:sldId id="280" r:id="rId18"/>
    <p:sldId id="272" r:id="rId19"/>
    <p:sldId id="270" r:id="rId20"/>
    <p:sldId id="276" r:id="rId21"/>
    <p:sldId id="277" r:id="rId22"/>
    <p:sldId id="281" r:id="rId23"/>
    <p:sldId id="262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ExtraBold" panose="020B0600000101010101" charset="-127"/>
      <p:bold r:id="rId27"/>
    </p:embeddedFont>
    <p:embeddedFont>
      <p:font typeface="Pretendard Light" panose="020B0600000101010101" charset="-127"/>
      <p:regular r:id="rId28"/>
    </p:embeddedFont>
    <p:embeddedFont>
      <p:font typeface="Pretendard Medium" panose="020B0600000101010101" charset="-127"/>
      <p:bold r:id="rId29"/>
    </p:embeddedFont>
    <p:embeddedFont>
      <p:font typeface="Pretendard Regular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BABABA"/>
    <a:srgbClr val="242629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9C38-D8FF-4380-B286-2058590F8C4C}" type="datetimeFigureOut">
              <a:rPr lang="ko-KR" altLang="en-US" smtClean="0"/>
              <a:t>2024-11-23(Sat)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CADCB-495C-4607-BD57-CB832BB13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95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ADCB-495C-4607-BD57-CB832BB13C4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2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gif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gif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54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7.jpg"/><Relationship Id="rId4" Type="http://schemas.openxmlformats.org/officeDocument/2006/relationships/image" Target="../media/image4.png"/><Relationship Id="rId9" Type="http://schemas.openxmlformats.org/officeDocument/2006/relationships/image" Target="../media/image6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9.jpg"/><Relationship Id="rId5" Type="http://schemas.openxmlformats.org/officeDocument/2006/relationships/image" Target="../media/image4.png"/><Relationship Id="rId10" Type="http://schemas.openxmlformats.org/officeDocument/2006/relationships/image" Target="../media/image68.jp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4500" b="1" i="0" u="none" strike="noStrike" dirty="0">
                <a:solidFill>
                  <a:srgbClr val="494A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sz="4500" b="1" dirty="0">
                <a:solidFill>
                  <a:srgbClr val="494A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 </a:t>
            </a:r>
            <a:r>
              <a:rPr lang="en-US" altLang="ko-KR" sz="4500" b="1" dirty="0">
                <a:solidFill>
                  <a:srgbClr val="494A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Project</a:t>
            </a:r>
            <a:endParaRPr lang="ko-KR" altLang="ko-KR" sz="4800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000" b="1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HealScope</a:t>
            </a:r>
            <a:endParaRPr lang="ko-KR" sz="9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타이틀을</a:t>
            </a:r>
          </a:p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보여주는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간지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해당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이후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이어질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내용의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타이틀을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적어주는</a:t>
            </a:r>
          </a:p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페이지입니다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.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본문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사이사이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들어갈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페이지이므로</a:t>
            </a:r>
          </a:p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문장은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짧고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간결하게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적어주세요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954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2457450"/>
            <a:ext cx="13995400" cy="514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04. </a:t>
            </a:r>
            <a:r>
              <a:rPr lang="ko-KR" altLang="en-US" sz="10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프로젝트 주요 기능</a:t>
            </a:r>
            <a:endParaRPr lang="en-US" sz="10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51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사진을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설명하는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사진에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관한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핵심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설명을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입력해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주세요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7400" y="6705600"/>
            <a:ext cx="7175500" cy="270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Calendar API 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</a:t>
            </a:r>
            <a:endParaRPr lang="en-US" sz="26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F</a:t>
            </a:r>
            <a:r>
              <a:rPr lang="en-US" sz="2300" b="1" i="0" u="none" strike="noStrike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latpickr</a:t>
            </a: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  : </a:t>
            </a:r>
            <a:r>
              <a:rPr lang="en-US" altLang="ko-KR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monthSelectPlugin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()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활용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6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HTML 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요소 활용</a:t>
            </a:r>
            <a:endParaRPr lang="en-US" altLang="ko-KR" sz="26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테이블 구조 설정하고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JavaScript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통해 구현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b="53465"/>
          <a:stretch/>
        </p:blipFill>
        <p:spPr>
          <a:xfrm>
            <a:off x="664654" y="660400"/>
            <a:ext cx="8085646" cy="4178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333500"/>
            <a:ext cx="8483600" cy="5029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1"/>
          <a:srcRect t="30726" b="1730"/>
          <a:stretch/>
        </p:blipFill>
        <p:spPr>
          <a:xfrm>
            <a:off x="673363" y="5295900"/>
            <a:ext cx="8038837" cy="4267200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431" y="4679950"/>
            <a:ext cx="774700" cy="7747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70" y="1333500"/>
            <a:ext cx="8461829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사진을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284" y="6667500"/>
            <a:ext cx="7175500" cy="24066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HTML 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요소 활용 </a:t>
            </a:r>
            <a:b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input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태그를 사용해 사용자로부터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 날짜 및 검색 조건을 입력 받도록 구성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br>
              <a:rPr lang="en-US" altLang="ko-KR" sz="2600" b="1" dirty="0">
                <a:solidFill>
                  <a:srgbClr val="717377"/>
                </a:solidFill>
                <a:latin typeface="Pretendard Regular"/>
              </a:rPr>
            </a:b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JavaScript 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동적 처리</a:t>
            </a:r>
            <a:b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&lt;input&gt;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필드 값을 가져와 </a:t>
            </a:r>
            <a:r>
              <a:rPr lang="en-US" altLang="ko-KR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queryParmas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변환 후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</a:p>
          <a:p>
            <a:pPr lvl="0">
              <a:lnSpc>
                <a:spcPct val="99600"/>
              </a:lnSpc>
            </a:pP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  URL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쿼리로 서버에 전달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346200"/>
            <a:ext cx="8483600" cy="5016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25" y="5313136"/>
            <a:ext cx="8030575" cy="42183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rcRect b="10000"/>
          <a:stretch/>
        </p:blipFill>
        <p:spPr>
          <a:xfrm>
            <a:off x="679448" y="3236367"/>
            <a:ext cx="8032752" cy="9344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b="6496"/>
          <a:stretch/>
        </p:blipFill>
        <p:spPr>
          <a:xfrm>
            <a:off x="681127" y="889000"/>
            <a:ext cx="8031074" cy="1258751"/>
          </a:xfrm>
          <a:prstGeom prst="rect">
            <a:avLst/>
          </a:prstGeom>
          <a:ln>
            <a:solidFill>
              <a:srgbClr val="2F2F2F"/>
            </a:solidFill>
          </a:ln>
        </p:spPr>
      </p:pic>
      <p:sp>
        <p:nvSpPr>
          <p:cNvPr id="21" name="아래쪽 화살표 20"/>
          <p:cNvSpPr/>
          <p:nvPr/>
        </p:nvSpPr>
        <p:spPr>
          <a:xfrm>
            <a:off x="4398008" y="2346779"/>
            <a:ext cx="381000" cy="800100"/>
          </a:xfrm>
          <a:prstGeom prst="downArrow">
            <a:avLst/>
          </a:prstGeom>
          <a:solidFill>
            <a:srgbClr val="2F2F2F"/>
          </a:solidFill>
          <a:ln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>
            <a:off x="4426673" y="4368437"/>
            <a:ext cx="381000" cy="800100"/>
          </a:xfrm>
          <a:prstGeom prst="downArrow">
            <a:avLst/>
          </a:prstGeom>
          <a:solidFill>
            <a:srgbClr val="2F2F2F"/>
          </a:solidFill>
          <a:ln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15000" y="876300"/>
            <a:ext cx="1295400" cy="469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순서도: 대체 처리 30"/>
          <p:cNvSpPr/>
          <p:nvPr/>
        </p:nvSpPr>
        <p:spPr>
          <a:xfrm>
            <a:off x="3809999" y="1424577"/>
            <a:ext cx="1676401" cy="429259"/>
          </a:xfrm>
          <a:prstGeom prst="flowChartAlternateProcess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대체 처리 31"/>
          <p:cNvSpPr/>
          <p:nvPr/>
        </p:nvSpPr>
        <p:spPr>
          <a:xfrm>
            <a:off x="1295400" y="6811418"/>
            <a:ext cx="6477000" cy="429259"/>
          </a:xfrm>
          <a:prstGeom prst="flowChartAlternateProcess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사진을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사진에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관한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핵심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설명을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입력해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주세요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7400" y="6604726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600" b="1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Axios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활용한 </a:t>
            </a:r>
            <a:r>
              <a:rPr lang="en-US" altLang="ko-KR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호출</a:t>
            </a:r>
            <a:br>
              <a:rPr lang="en-US" sz="2600" b="1" dirty="0">
                <a:solidFill>
                  <a:srgbClr val="717377"/>
                </a:solidFill>
                <a:ea typeface="Pretendard Regular"/>
              </a:rPr>
            </a:br>
            <a:r>
              <a:rPr lang="en-US" sz="2300" b="1" dirty="0">
                <a:solidFill>
                  <a:srgbClr val="717377"/>
                </a:solidFill>
                <a:ea typeface="Pretendard Regular"/>
              </a:rPr>
              <a:t>  : </a:t>
            </a:r>
            <a:r>
              <a:rPr lang="en-US" sz="2300" b="1" dirty="0" err="1">
                <a:solidFill>
                  <a:srgbClr val="717377"/>
                </a:solidFill>
                <a:ea typeface="Pretendard Regular"/>
              </a:rPr>
              <a:t>axios.get</a:t>
            </a:r>
            <a:r>
              <a:rPr lang="en-US" sz="2300" b="1" dirty="0">
                <a:solidFill>
                  <a:srgbClr val="717377"/>
                </a:solidFill>
                <a:ea typeface="Pretendard Regular"/>
              </a:rPr>
              <a:t>()</a:t>
            </a:r>
            <a:r>
              <a:rPr lang="ko-KR" altLang="en-US" sz="2300" b="1" dirty="0">
                <a:solidFill>
                  <a:srgbClr val="717377"/>
                </a:solidFill>
                <a:ea typeface="Pretendard Regular"/>
              </a:rPr>
              <a:t>를 사용해 </a:t>
            </a:r>
            <a:r>
              <a:rPr lang="en-US" altLang="ko-KR" sz="2300" b="1" dirty="0" err="1">
                <a:solidFill>
                  <a:srgbClr val="717377"/>
                </a:solidFill>
                <a:ea typeface="Pretendard Regular"/>
              </a:rPr>
              <a:t>studyKey</a:t>
            </a:r>
            <a:r>
              <a:rPr lang="ko-KR" altLang="en-US" sz="2300" b="1" dirty="0">
                <a:solidFill>
                  <a:srgbClr val="717377"/>
                </a:solidFill>
                <a:ea typeface="Pretendard Regular"/>
              </a:rPr>
              <a:t>와 </a:t>
            </a:r>
            <a:r>
              <a:rPr lang="en-US" altLang="ko-KR" sz="2300" b="1" dirty="0" err="1">
                <a:solidFill>
                  <a:srgbClr val="717377"/>
                </a:solidFill>
                <a:ea typeface="Pretendard Regular"/>
              </a:rPr>
              <a:t>seriesKey</a:t>
            </a:r>
            <a:endParaRPr lang="en-US" altLang="ko-KR" sz="2300" b="1" dirty="0">
              <a:solidFill>
                <a:srgbClr val="717377"/>
              </a:solidFill>
              <a:ea typeface="Pretendard Regular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rgbClr val="717377"/>
                </a:solidFill>
                <a:ea typeface="Pretendard Regular"/>
              </a:rPr>
              <a:t>   기반으로 서버에서 데이터를 가져옴</a:t>
            </a:r>
            <a:endParaRPr lang="en-US" altLang="ko-KR" sz="2300" b="1" dirty="0">
              <a:solidFill>
                <a:srgbClr val="717377"/>
              </a:solidFill>
              <a:ea typeface="Pretendard Regular"/>
            </a:endParaRPr>
          </a:p>
          <a:p>
            <a:pPr lvl="0">
              <a:lnSpc>
                <a:spcPct val="99600"/>
              </a:lnSpc>
            </a:pPr>
            <a:endParaRPr lang="en-US" altLang="ko-KR" sz="2600" b="1" dirty="0">
              <a:solidFill>
                <a:srgbClr val="717377"/>
              </a:solidFill>
              <a:ea typeface="Pretendard Regular"/>
            </a:endParaRPr>
          </a:p>
          <a:p>
            <a:pPr lvl="0">
              <a:lnSpc>
                <a:spcPct val="99600"/>
              </a:lnSpc>
            </a:pPr>
            <a:r>
              <a:rPr lang="ko-KR" altLang="en-US" sz="26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데이터 바인딩</a:t>
            </a:r>
            <a:br>
              <a:rPr lang="en-US" altLang="ko-KR" sz="2600" b="1" dirty="0">
                <a:solidFill>
                  <a:srgbClr val="717377"/>
                </a:solidFill>
                <a:ea typeface="Pretendard Regular"/>
              </a:rPr>
            </a:br>
            <a:r>
              <a:rPr lang="en-US" altLang="ko-KR" sz="2300" b="1" dirty="0">
                <a:solidFill>
                  <a:srgbClr val="717377"/>
                </a:solidFill>
                <a:ea typeface="Pretendard Regular"/>
              </a:rPr>
              <a:t>  : </a:t>
            </a:r>
            <a:r>
              <a:rPr lang="en-US" altLang="ko-KR" sz="2300" b="1" dirty="0" err="1">
                <a:solidFill>
                  <a:srgbClr val="717377"/>
                </a:solidFill>
                <a:ea typeface="Pretendard Regular"/>
              </a:rPr>
              <a:t>document.getElementById</a:t>
            </a:r>
            <a:r>
              <a:rPr lang="ko-KR" altLang="en-US" sz="2300" b="1" dirty="0">
                <a:solidFill>
                  <a:srgbClr val="717377"/>
                </a:solidFill>
                <a:ea typeface="Pretendard Regular"/>
              </a:rPr>
              <a:t>를 동적으로 </a:t>
            </a:r>
            <a:endParaRPr lang="en-US" altLang="ko-KR" sz="2300" b="1" dirty="0">
              <a:solidFill>
                <a:srgbClr val="717377"/>
              </a:solidFill>
              <a:ea typeface="Pretendard Regular"/>
            </a:endParaRPr>
          </a:p>
          <a:p>
            <a:pPr lvl="0">
              <a:lnSpc>
                <a:spcPct val="99600"/>
              </a:lnSpc>
            </a:pPr>
            <a:r>
              <a:rPr lang="en-US" altLang="ko-KR" sz="2300" b="1" dirty="0">
                <a:solidFill>
                  <a:srgbClr val="717377"/>
                </a:solidFill>
                <a:ea typeface="Pretendard Regular"/>
              </a:rPr>
              <a:t>    </a:t>
            </a:r>
            <a:r>
              <a:rPr lang="ko-KR" altLang="en-US" sz="2300" b="1" dirty="0">
                <a:solidFill>
                  <a:srgbClr val="717377"/>
                </a:solidFill>
                <a:ea typeface="Pretendard Regular"/>
              </a:rPr>
              <a:t>바인딩하여 사용자에게 표시 </a:t>
            </a:r>
            <a:endParaRPr lang="en-US" altLang="ko-KR" sz="2300" b="1" dirty="0">
              <a:solidFill>
                <a:srgbClr val="717377"/>
              </a:solidFill>
              <a:ea typeface="Pretendard Regular"/>
            </a:endParaRPr>
          </a:p>
          <a:p>
            <a:pPr lvl="0">
              <a:lnSpc>
                <a:spcPct val="99600"/>
              </a:lnSpc>
            </a:pPr>
            <a:endParaRPr lang="en-US" altLang="ko-KR" sz="2600" b="1" dirty="0">
              <a:solidFill>
                <a:srgbClr val="717377"/>
              </a:solidFill>
              <a:ea typeface="Pretendard Regular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660400"/>
            <a:ext cx="7953375" cy="4330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715" y="5372099"/>
            <a:ext cx="7953885" cy="4303849"/>
          </a:xfrm>
          <a:prstGeom prst="rect">
            <a:avLst/>
          </a:prstGeom>
        </p:spPr>
      </p:pic>
      <p:pic>
        <p:nvPicPr>
          <p:cNvPr id="17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4875711"/>
            <a:ext cx="609600" cy="609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328736"/>
            <a:ext cx="84836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57" y="473222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757" y="390378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사진에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관한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핵심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설명을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입력해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주세요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258301-E59C-A6B4-6EC6-918C318A0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756" y="1288812"/>
            <a:ext cx="8483601" cy="4951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8D060C-D50C-FA21-FE67-B3E15C5A4C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031" y="942538"/>
            <a:ext cx="7602370" cy="31341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A1BDC7-E5D9-42D9-25F7-49FB88609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031" y="4991100"/>
            <a:ext cx="7602370" cy="45720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050B6A-4FDB-68DF-5C82-D2349EE0B79C}"/>
              </a:ext>
            </a:extLst>
          </p:cNvPr>
          <p:cNvSpPr txBox="1"/>
          <p:nvPr/>
        </p:nvSpPr>
        <p:spPr>
          <a:xfrm>
            <a:off x="9396400" y="6665447"/>
            <a:ext cx="795305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ko-KR" altLang="en-US" sz="2300" b="1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페이지네이션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기능 활용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효율적으로 분리하여 사용자 경험 개선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</a:t>
            </a:r>
            <a:r>
              <a:rPr lang="en-US" altLang="ko-KR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 이동과 탐색의 편리성 제공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검색조건 및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페이징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처리를 통해 최적의 성능 유지</a:t>
            </a:r>
            <a:endParaRPr lang="en-US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9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4192830"/>
            <a:ext cx="684711" cy="6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7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28869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4540" y="6345599"/>
            <a:ext cx="7175500" cy="30694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통합 검색 기능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300" b="1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날짜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환자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ID,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환자이름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판독결과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장비 등</a:t>
            </a:r>
            <a:endParaRPr lang="en-US" altLang="ko-KR" sz="2300" b="1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조건으로 정밀 검색 가능</a:t>
            </a:r>
            <a:endParaRPr lang="en-US" altLang="ko-KR" sz="2300" b="1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300" b="1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ko-KR" altLang="en-US" sz="2300" b="1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페이지네이션을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통해 사용자 친화적인 데이터 탐색 지원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300" b="1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한 페이지당 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결과 표시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5</a:t>
            </a:r>
            <a:r>
              <a:rPr lang="ko-KR" altLang="en-US" sz="2300" b="1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페이지 그룹으로 구성 </a:t>
            </a:r>
            <a:endParaRPr lang="ko-KR" sz="2300" b="1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E2BD45-8E2B-BEED-978D-A2CFF1AA3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382" y="576483"/>
            <a:ext cx="7746218" cy="55708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247F26-E047-9143-5C3C-289E4698B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244" y="6785766"/>
            <a:ext cx="7746218" cy="2629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/>
          <a:srcRect r="1620"/>
          <a:stretch/>
        </p:blipFill>
        <p:spPr>
          <a:xfrm>
            <a:off x="9347982" y="1333500"/>
            <a:ext cx="8470118" cy="4614433"/>
          </a:xfrm>
          <a:prstGeom prst="rect">
            <a:avLst/>
          </a:prstGeom>
        </p:spPr>
      </p:pic>
      <p:sp>
        <p:nvSpPr>
          <p:cNvPr id="8" name="아래쪽 화살표 26">
            <a:extLst>
              <a:ext uri="{FF2B5EF4-FFF2-40B4-BE49-F238E27FC236}">
                <a16:creationId xmlns:a16="http://schemas.microsoft.com/office/drawing/2014/main" id="{125C71C3-D1AA-C96F-6FAD-50677F117E6C}"/>
              </a:ext>
            </a:extLst>
          </p:cNvPr>
          <p:cNvSpPr/>
          <p:nvPr/>
        </p:nvSpPr>
        <p:spPr>
          <a:xfrm>
            <a:off x="4585091" y="6248195"/>
            <a:ext cx="304800" cy="493701"/>
          </a:xfrm>
          <a:prstGeom prst="downArrow">
            <a:avLst/>
          </a:prstGeom>
          <a:solidFill>
            <a:srgbClr val="2F2F2F"/>
          </a:solidFill>
          <a:ln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60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16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16" y="431800"/>
            <a:ext cx="8515684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8400" y="57531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97E69F-41CA-48F6-E9B9-2DF760364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2669" y="1346199"/>
            <a:ext cx="8463347" cy="4551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469C20-37BB-23B4-3922-50BF430E7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464" y="2610958"/>
            <a:ext cx="7610158" cy="13702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8500EB-D99E-B9D4-A742-7199C12868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548" y="1093564"/>
            <a:ext cx="7578075" cy="13702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2C565D-08B2-A318-1D14-0F661B293A2B}"/>
              </a:ext>
            </a:extLst>
          </p:cNvPr>
          <p:cNvSpPr txBox="1"/>
          <p:nvPr/>
        </p:nvSpPr>
        <p:spPr>
          <a:xfrm>
            <a:off x="9690253" y="6177111"/>
            <a:ext cx="7440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GET 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요청으로 과거 검사 이력 데이터 동적 조회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ko-KR" altLang="en-US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POST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요청으로 리포트 데이터 저장 기능 구현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ko-KR" altLang="en-US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en-US" altLang="ko-KR" sz="2300" b="1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studyKey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같은 주요 </a:t>
            </a:r>
            <a:r>
              <a:rPr lang="ko-KR" altLang="en-US" sz="2300" b="1" dirty="0" err="1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키값</a:t>
            </a:r>
            <a:r>
              <a:rPr lang="ko-KR" altLang="en-US" sz="2300" b="1" dirty="0">
                <a:solidFill>
                  <a:srgbClr val="4B4B4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기반으로 데이터 관리 최적화</a:t>
            </a:r>
            <a:endParaRPr lang="en-US" altLang="ko-KR" sz="2300" b="1" dirty="0">
              <a:solidFill>
                <a:srgbClr val="4B4B4B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ko-KR" altLang="en-US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프론트엔드와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간 매끄러운 통신을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통해 사용자 경험 강화</a:t>
            </a:r>
            <a:endParaRPr lang="en-US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173" y="4923011"/>
            <a:ext cx="7629449" cy="2268528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0675" y="2268955"/>
            <a:ext cx="516649" cy="5166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172" y="7356114"/>
            <a:ext cx="7629449" cy="2019710"/>
          </a:xfrm>
          <a:prstGeom prst="rect">
            <a:avLst/>
          </a:prstGeom>
        </p:spPr>
      </p:pic>
      <p:pic>
        <p:nvPicPr>
          <p:cNvPr id="23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0675" y="6945987"/>
            <a:ext cx="516649" cy="51664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508499" y="4173986"/>
            <a:ext cx="381000" cy="556232"/>
          </a:xfrm>
          <a:prstGeom prst="downArrow">
            <a:avLst/>
          </a:prstGeom>
          <a:solidFill>
            <a:srgbClr val="2F2F2F"/>
          </a:solidFill>
          <a:ln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91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9601200" y="6845300"/>
            <a:ext cx="7373843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600" b="1" dirty="0">
                <a:solidFill>
                  <a:srgbClr val="494A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타입에 따른 두 가지 다운로드 기능</a:t>
            </a:r>
            <a:endParaRPr lang="en-US" altLang="ko-KR" sz="2600" b="1" dirty="0">
              <a:solidFill>
                <a:srgbClr val="494A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6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현재 페이지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시리즈 전체 두 가지 방법의 다운로드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현재 페이지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환자 개인 확인용으로 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JPG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 전송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시리즈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의료 데이터로 </a:t>
            </a:r>
            <a:r>
              <a:rPr lang="en-US" altLang="ko-KR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DICOM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 전송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6AAF98-18B8-3BD9-3C2C-7D0EBC605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1" y="660400"/>
            <a:ext cx="8027249" cy="890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CE8B78-7F50-6AEE-FF71-B4E03AA7D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308462"/>
            <a:ext cx="8483600" cy="52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8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Light"/>
              </a:rPr>
              <a:t>presentation_function</a:t>
            </a:r>
            <a:endParaRPr lang="en-US" altLang="ko-KR" sz="2000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사진을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9568361" y="6896099"/>
            <a:ext cx="8015877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600" b="1" dirty="0">
                <a:solidFill>
                  <a:srgbClr val="494A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두 개의 시리즈 로드 및 툴 적용</a:t>
            </a:r>
            <a:endParaRPr lang="en-US" altLang="ko-KR" sz="2600" b="1" dirty="0">
              <a:solidFill>
                <a:srgbClr val="494A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9600"/>
              </a:lnSpc>
            </a:pPr>
            <a:endParaRPr lang="en-US" altLang="ko-KR" sz="2600" b="1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ko-KR" altLang="en-US" sz="2300" b="1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기존 시리즈</a:t>
            </a:r>
            <a:r>
              <a:rPr lang="en-US" altLang="ko-KR" sz="2300" b="1" i="0" u="none" strike="noStrike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비교할 시리즈  로드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싱글뷰어와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멀티뷰어에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각기 다른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툴바</a:t>
            </a: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적용</a:t>
            </a:r>
            <a:endParaRPr lang="en-US" altLang="ko-KR" sz="2300" b="1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300" b="1" dirty="0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√ 두개의 뷰어에 각각 툴을 적용하는 고성능 </a:t>
            </a:r>
            <a:r>
              <a:rPr lang="ko-KR" altLang="en-US" sz="2300" b="1" dirty="0" err="1">
                <a:solidFill>
                  <a:schemeClr val="bg1">
                    <a:lumMod val="5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비교기능</a:t>
            </a:r>
            <a:endParaRPr lang="en-US" sz="2300" b="1" i="0" u="none" strike="noStrike" dirty="0">
              <a:solidFill>
                <a:schemeClr val="bg1">
                  <a:lumMod val="5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5EDCD6-EC11-EFA7-67F6-2E43FA504A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8" y="774700"/>
            <a:ext cx="8046982" cy="8788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7598DE-EA4A-9478-72AD-A32879C308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/>
          <a:stretch/>
        </p:blipFill>
        <p:spPr>
          <a:xfrm>
            <a:off x="9334500" y="1333500"/>
            <a:ext cx="8483600" cy="52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2913654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2913654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dirty="0">
                <a:solidFill>
                  <a:srgbClr val="494A4E"/>
                </a:solidFill>
                <a:ea typeface="Pretendard Medium"/>
              </a:rPr>
              <a:t>프로젝트 소개 </a:t>
            </a:r>
            <a:r>
              <a:rPr lang="en-US" altLang="ko-KR" sz="3200" b="1" i="0" u="none" strike="noStrike" dirty="0">
                <a:solidFill>
                  <a:srgbClr val="494A4E"/>
                </a:solidFill>
                <a:ea typeface="Pretendard Medium"/>
              </a:rPr>
              <a:t>&amp; </a:t>
            </a:r>
            <a:r>
              <a:rPr lang="ko-KR" altLang="en-US" sz="3200" b="1" i="0" u="none" strike="noStrike" dirty="0">
                <a:solidFill>
                  <a:srgbClr val="494A4E"/>
                </a:solidFill>
                <a:ea typeface="Pretendard Medium"/>
              </a:rPr>
              <a:t>멤버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10300" y="4031254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4031254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>
                <a:solidFill>
                  <a:srgbClr val="494A4E"/>
                </a:solidFill>
                <a:ea typeface="Pretendard Medium"/>
              </a:rPr>
              <a:t>프로젝트 플랜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5148854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5148854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dirty="0">
                <a:solidFill>
                  <a:srgbClr val="494A4E"/>
                </a:solidFill>
                <a:ea typeface="Pretendard Medium"/>
              </a:rPr>
              <a:t>프로젝트 사용프로그램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6266454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6266454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>
                <a:solidFill>
                  <a:srgbClr val="494A4E"/>
                </a:solidFill>
                <a:ea typeface="Pretendard Medium"/>
              </a:rPr>
              <a:t>프로젝트 주요 기능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7396754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7600" y="7396754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200" b="1" i="0" u="none" strike="noStrike" dirty="0">
                <a:solidFill>
                  <a:srgbClr val="494A4E"/>
                </a:solidFill>
                <a:ea typeface="Pretendard Medium"/>
              </a:rPr>
              <a:t>시연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6218322" y="8487617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242629"/>
                </a:solidFill>
                <a:latin typeface="Pretendard Bold"/>
              </a:rPr>
              <a:t>06</a:t>
            </a:r>
          </a:p>
        </p:txBody>
      </p:sp>
      <p:sp>
        <p:nvSpPr>
          <p:cNvPr id="24" name="TextBox 20"/>
          <p:cNvSpPr txBox="1"/>
          <p:nvPr/>
        </p:nvSpPr>
        <p:spPr>
          <a:xfrm>
            <a:off x="8745622" y="8487617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b="1" dirty="0">
                <a:solidFill>
                  <a:srgbClr val="494A4E"/>
                </a:solidFill>
                <a:latin typeface="Pretendard Medium"/>
              </a:rPr>
              <a:t>Q&amp;A ,</a:t>
            </a:r>
            <a:r>
              <a:rPr lang="ko-KR" sz="3200" b="1" i="0" u="none" strike="noStrike" dirty="0">
                <a:solidFill>
                  <a:srgbClr val="494A4E"/>
                </a:solidFill>
                <a:ea typeface="Pretendard Medium"/>
              </a:rPr>
              <a:t> </a:t>
            </a:r>
            <a:r>
              <a:rPr lang="ko-KR" altLang="en-US" sz="3200" b="1" i="0" u="none" strike="noStrike" dirty="0">
                <a:solidFill>
                  <a:srgbClr val="494A4E"/>
                </a:solidFill>
                <a:ea typeface="Pretendard Medium"/>
              </a:rPr>
              <a:t>자체평가 및 마무리</a:t>
            </a:r>
            <a:endParaRPr lang="en-US" sz="3200" b="1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5600" y="2520950"/>
            <a:ext cx="13995400" cy="514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05. </a:t>
            </a:r>
            <a:r>
              <a:rPr lang="ko-KR" altLang="en-US" sz="10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시연</a:t>
            </a:r>
            <a:endParaRPr lang="en-US" sz="10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92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47425" y="2892425"/>
            <a:ext cx="5621749" cy="4502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06. </a:t>
            </a:r>
            <a:r>
              <a:rPr lang="en-US" sz="10000" b="1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Q&amp;A</a:t>
            </a:r>
            <a:endParaRPr lang="en-US" sz="10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89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26775" y="2948033"/>
            <a:ext cx="5621749" cy="4502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000" b="1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감사합니다</a:t>
            </a:r>
            <a:r>
              <a:rPr lang="en-US" altLang="ko-KR" sz="10000" b="1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en-US" sz="10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3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긴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텍스트에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적합한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해당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페이지는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많은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분량의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텍스트를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입력할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때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쓰기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좋은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494A4E"/>
                </a:solidFill>
                <a:ea typeface="Pretendard Medium"/>
              </a:rPr>
              <a:t>페이지입니다</a:t>
            </a: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10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이상의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텍스트를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넣어야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페이지를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 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폰트는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000,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폰트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크기는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00pt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자간은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00,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행간은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00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중요한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내용이나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길게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의견을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보여주어야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페이지를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프레젠테이션은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717377"/>
                </a:solidFill>
                <a:ea typeface="Pretendard Regular"/>
              </a:rPr>
              <a:t>가독성이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생명입니다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 err="1">
                <a:solidFill>
                  <a:srgbClr val="717377"/>
                </a:solidFill>
                <a:ea typeface="Pretendard Regular"/>
              </a:rPr>
              <a:t>가독성의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핵심은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얼마나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내용을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간결하게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전달하는가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읽을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있고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눈에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띄는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중요해요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프레젠테이션의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전체적인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FC5230"/>
                </a:solidFill>
                <a:ea typeface="Pretendard Regular"/>
              </a:rPr>
              <a:t>톤앤매너와</a:t>
            </a:r>
            <a:r>
              <a:rPr lang="en-US" sz="2200" b="0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C5230"/>
                </a:solidFill>
                <a:ea typeface="Pretendard Regular"/>
              </a:rPr>
              <a:t>맞는</a:t>
            </a:r>
            <a:r>
              <a:rPr lang="en-US" sz="2200" b="0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C5230"/>
                </a:solidFill>
                <a:ea typeface="Pretendard Regular"/>
              </a:rPr>
              <a:t>폰트와</a:t>
            </a:r>
            <a:r>
              <a:rPr lang="en-US" sz="2200" b="0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C5230"/>
                </a:solidFill>
                <a:ea typeface="Pretendard Regular"/>
              </a:rPr>
              <a:t>색상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등을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활용해주세요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강조하고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싶은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부분은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 err="1">
                <a:solidFill>
                  <a:srgbClr val="494A4E"/>
                </a:solidFill>
                <a:ea typeface="Pretendard ExtraBold"/>
              </a:rPr>
              <a:t>볼드체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또는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큰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사이즈로</a:t>
            </a:r>
            <a:r>
              <a:rPr lang="en-US" sz="2200" b="0" i="0" u="none" strike="noStrike" dirty="0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0" i="0" u="none" strike="noStrike" dirty="0">
                <a:solidFill>
                  <a:srgbClr val="494A4E"/>
                </a:solidFill>
                <a:ea typeface="Pretendard ExtraBold"/>
              </a:rPr>
              <a:t>표현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해보세요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구체적인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예시나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수치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등을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활용한다면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신뢰도를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높일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있어요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 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물론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형식이나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구성과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텍스트를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자유롭게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입력해도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좋습니다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텍스트가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아무리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많을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지라도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보는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사람이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지루하지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않게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시각적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효과를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967874" y="1479550"/>
            <a:ext cx="480652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06. </a:t>
            </a:r>
            <a:r>
              <a:rPr lang="ko-KR" altLang="en-US" sz="3000" b="1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자체 평가</a:t>
            </a:r>
            <a:endParaRPr lang="en-US" sz="3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982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3982"/>
            <a:ext cx="17360900" cy="9795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628" y="2686569"/>
            <a:ext cx="197874" cy="1978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968" y="2665990"/>
            <a:ext cx="208508" cy="2085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954" y="1576524"/>
            <a:ext cx="480652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01. </a:t>
            </a:r>
            <a:r>
              <a:rPr lang="ko-KR" alt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프로젝트 멤버</a:t>
            </a:r>
            <a:endParaRPr lang="en-US" sz="3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9000" b="1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grpSp>
        <p:nvGrpSpPr>
          <p:cNvPr id="19" name="그룹 19"/>
          <p:cNvGrpSpPr>
            <a:grpSpLocks/>
          </p:cNvGrpSpPr>
          <p:nvPr/>
        </p:nvGrpSpPr>
        <p:grpSpPr bwMode="auto">
          <a:xfrm>
            <a:off x="960298" y="2976005"/>
            <a:ext cx="16400408" cy="4306971"/>
            <a:chOff x="696676" y="2671008"/>
            <a:chExt cx="16742350" cy="4875380"/>
          </a:xfrm>
        </p:grpSpPr>
        <p:pic>
          <p:nvPicPr>
            <p:cNvPr id="20" name="그림 2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" r="2865"/>
            <a:stretch/>
          </p:blipFill>
          <p:spPr bwMode="auto">
            <a:xfrm>
              <a:off x="11509758" y="2673526"/>
              <a:ext cx="2377114" cy="485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76" y="2671009"/>
              <a:ext cx="2504184" cy="4854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132" y="2671009"/>
              <a:ext cx="2527490" cy="4854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8683" y="2673526"/>
              <a:ext cx="2500343" cy="485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997" y="2671008"/>
              <a:ext cx="2546000" cy="487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3" name="TextBox 5"/>
          <p:cNvSpPr txBox="1"/>
          <p:nvPr/>
        </p:nvSpPr>
        <p:spPr>
          <a:xfrm>
            <a:off x="809362" y="7578918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Leader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 err="1">
                <a:solidFill>
                  <a:srgbClr val="9E9E9E"/>
                </a:solidFill>
                <a:ea typeface="Pretendard Regular"/>
              </a:rPr>
              <a:t>현민환</a:t>
            </a: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 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4224858" y="7611002"/>
            <a:ext cx="2620442" cy="298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김광훈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6" name="TextBox 15"/>
          <p:cNvSpPr txBox="1"/>
          <p:nvPr/>
        </p:nvSpPr>
        <p:spPr>
          <a:xfrm>
            <a:off x="14941391" y="7610358"/>
            <a:ext cx="2476396" cy="289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유병수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7" name="TextBox 15"/>
          <p:cNvSpPr txBox="1"/>
          <p:nvPr/>
        </p:nvSpPr>
        <p:spPr>
          <a:xfrm>
            <a:off x="11338847" y="7608019"/>
            <a:ext cx="2526085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김승욱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8" name="TextBox 15"/>
          <p:cNvSpPr txBox="1"/>
          <p:nvPr/>
        </p:nvSpPr>
        <p:spPr>
          <a:xfrm>
            <a:off x="7831413" y="7612157"/>
            <a:ext cx="2449950" cy="2879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dirty="0" err="1">
                <a:solidFill>
                  <a:srgbClr val="9E9E9E"/>
                </a:solidFill>
                <a:ea typeface="Pretendard Regular"/>
              </a:rPr>
              <a:t>박혜연</a:t>
            </a:r>
            <a:endParaRPr lang="ko-KR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9" name="TextBox 5"/>
          <p:cNvSpPr txBox="1"/>
          <p:nvPr/>
        </p:nvSpPr>
        <p:spPr>
          <a:xfrm>
            <a:off x="791615" y="8223336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이미지 로드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✔검색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✔썸네일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 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20" name="TextBox 5"/>
          <p:cNvSpPr txBox="1"/>
          <p:nvPr/>
        </p:nvSpPr>
        <p:spPr>
          <a:xfrm>
            <a:off x="4379189" y="8217039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비교검사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다운로드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 이미지조작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21" name="TextBox 5"/>
          <p:cNvSpPr txBox="1"/>
          <p:nvPr/>
        </p:nvSpPr>
        <p:spPr>
          <a:xfrm>
            <a:off x="7831413" y="8363089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캘린더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리포트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CSS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22" name="TextBox 5"/>
          <p:cNvSpPr txBox="1"/>
          <p:nvPr/>
        </p:nvSpPr>
        <p:spPr>
          <a:xfrm>
            <a:off x="11338847" y="8217039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회원가입 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23" name="TextBox 5"/>
          <p:cNvSpPr txBox="1"/>
          <p:nvPr/>
        </p:nvSpPr>
        <p:spPr>
          <a:xfrm>
            <a:off x="14935323" y="8546650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로그인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CSS</a:t>
            </a:r>
            <a:endParaRPr lang="ko-KR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6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556" y="2661084"/>
            <a:ext cx="218319" cy="218319"/>
          </a:xfrm>
          <a:prstGeom prst="rect">
            <a:avLst/>
          </a:prstGeom>
        </p:spPr>
      </p:pic>
      <p:pic>
        <p:nvPicPr>
          <p:cNvPr id="137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1009" y="2681252"/>
            <a:ext cx="208508" cy="208508"/>
          </a:xfrm>
          <a:prstGeom prst="rect">
            <a:avLst/>
          </a:prstGeom>
        </p:spPr>
      </p:pic>
      <p:pic>
        <p:nvPicPr>
          <p:cNvPr id="138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7130" y="2676624"/>
            <a:ext cx="197874" cy="1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2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242003"/>
            <a:ext cx="5295900" cy="6704693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3392" y="3766909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6092" y="3741509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 err="1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HealScope</a:t>
            </a:r>
            <a:r>
              <a:rPr lang="ko-KR" altLang="en-US" sz="40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란</a:t>
            </a:r>
            <a:r>
              <a:rPr lang="en-US" altLang="ko-KR" sz="4000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ko-KR" sz="4000" b="0" i="0" u="none" strike="noStrike" dirty="0">
              <a:solidFill>
                <a:srgbClr val="FFFF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4023" y="5272312"/>
            <a:ext cx="4483100" cy="2399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000" b="1" dirty="0" err="1">
                <a:solidFill>
                  <a:schemeClr val="bg1">
                    <a:lumMod val="75000"/>
                  </a:schemeClr>
                </a:solidFill>
                <a:ea typeface="Pretendard Medium"/>
              </a:rPr>
              <a:t>HealSope</a:t>
            </a:r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는 의료</a:t>
            </a: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(Healing)</a:t>
            </a:r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와 </a:t>
            </a:r>
            <a:r>
              <a:rPr lang="ko-KR" altLang="en-US" sz="3000" b="1" dirty="0" err="1">
                <a:solidFill>
                  <a:schemeClr val="bg1">
                    <a:lumMod val="75000"/>
                  </a:schemeClr>
                </a:solidFill>
                <a:ea typeface="Pretendard Medium"/>
              </a:rPr>
              <a:t>스코프</a:t>
            </a: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(Scope)</a:t>
            </a:r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의 조합으로</a:t>
            </a:r>
            <a:endParaRPr lang="en-US" altLang="ko-KR" sz="3000" b="1" dirty="0">
              <a:solidFill>
                <a:schemeClr val="bg1">
                  <a:lumMod val="75000"/>
                </a:schemeClr>
              </a:solidFill>
              <a:ea typeface="Pretendard Medium"/>
            </a:endParaRPr>
          </a:p>
          <a:p>
            <a:pPr lvl="0">
              <a:lnSpc>
                <a:spcPct val="99600"/>
              </a:lnSpc>
            </a:pP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 </a:t>
            </a:r>
            <a:r>
              <a:rPr lang="ko-KR" altLang="en-US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질환을 관찰하며 치유를 돕는다는 의미입니다</a:t>
            </a: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ea typeface="Pretendard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200" b="1" dirty="0">
                <a:ea typeface="Pretendard Medium"/>
              </a:rPr>
              <a:t> 의료 분야에 대한 접근성을 높이기 위해 웹 서비스 구축</a:t>
            </a:r>
            <a:endParaRPr lang="en-US" altLang="ko-KR" sz="3200" b="1" dirty="0"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33147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의료계가 다소 멀게 느껴지는 현실을 개선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누구나 쉽게 정보를 얻고 소통할 수 있도록 도움</a:t>
            </a:r>
            <a:endParaRPr lang="ko-KR" sz="2400" b="1" i="0" u="none" strike="noStrike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3200" b="1" dirty="0">
                <a:latin typeface="Pretendard Medium"/>
                <a:ea typeface="Pretendard Medium"/>
              </a:rPr>
              <a:t> </a:t>
            </a:r>
            <a:r>
              <a:rPr lang="ko-KR" altLang="en-US" sz="3200" b="1" dirty="0">
                <a:latin typeface="Pretendard Medium"/>
                <a:ea typeface="Pretendard Medium"/>
              </a:rPr>
              <a:t>의료 협업을 촉진하기 위해 의료 종사자 간의 연결성을 강화</a:t>
            </a:r>
            <a:endParaRPr lang="en-US" altLang="ko-KR" sz="3200" b="1" dirty="0">
              <a:latin typeface="Pretendard Medium"/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의료진 간의 원활한 커뮤니케이션과 협력을 지원함으로써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66000"/>
              </a:lnSpc>
              <a:buClr>
                <a:srgbClr val="717377"/>
              </a:buClr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   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진료와 연구 환경을 개선하는 데 목표를 두었습니다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en-US" sz="2400" b="1" i="0" u="none" strike="noStrike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044665" y="1384300"/>
            <a:ext cx="480652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01. </a:t>
            </a:r>
            <a:r>
              <a:rPr lang="ko-KR" alt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프로젝트 소개</a:t>
            </a:r>
            <a:endParaRPr lang="en-US" sz="3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786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소개</a:t>
            </a:r>
            <a:endParaRPr lang="en-US" altLang="ko-KR" sz="90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sz="75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             </a:t>
            </a:r>
            <a:r>
              <a:rPr lang="en-US" sz="6500" b="1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HealScope</a:t>
            </a:r>
            <a:r>
              <a:rPr lang="ko-KR" altLang="en-US" sz="65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란</a:t>
            </a:r>
            <a:r>
              <a:rPr lang="en-US" altLang="ko-KR" sz="65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en-US" sz="65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5171" y="5602371"/>
            <a:ext cx="91186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ea typeface="Pretendard Medium"/>
              </a:rPr>
              <a:t>HealSope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는 의료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(Healing)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와 </a:t>
            </a:r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ea typeface="Pretendard Medium"/>
              </a:rPr>
              <a:t>스코프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(Scope)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의 조합으로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,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질환을 관찰하며 치유를 돕는다는 의미입니다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473700" y="7734300"/>
            <a:ext cx="3581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dirty="0">
                <a:solidFill>
                  <a:srgbClr val="717377"/>
                </a:solidFill>
                <a:ea typeface="Pretendard Regular"/>
              </a:rPr>
              <a:t>설계</a:t>
            </a:r>
            <a:endParaRPr lang="en-US" altLang="ko-KR" sz="2400" b="1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b="1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아키텍처</a:t>
            </a:r>
            <a:r>
              <a:rPr lang="en-US" altLang="ko-KR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, UI/UX  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  </a:t>
            </a:r>
            <a:r>
              <a:rPr lang="ko-KR" alt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데이터베이스</a:t>
            </a:r>
            <a:endParaRPr lang="en-US" sz="24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7734300"/>
            <a:ext cx="3581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i="0" u="none" strike="noStrike" dirty="0">
                <a:solidFill>
                  <a:srgbClr val="717377"/>
                </a:solidFill>
                <a:ea typeface="Pretendard Regular"/>
              </a:rPr>
              <a:t>요구사항 분석</a:t>
            </a:r>
            <a:endParaRPr lang="en-US" altLang="ko-KR" sz="2400" b="1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사용자의 요구사항과 목표</a:t>
            </a:r>
            <a:r>
              <a:rPr lang="en-US" altLang="ko-KR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  </a:t>
            </a:r>
            <a:r>
              <a:rPr lang="ko-KR" altLang="en-US" sz="2400" b="1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기능 리스트 파악</a:t>
            </a:r>
            <a:endParaRPr lang="en-US" sz="24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i="0" u="none" strike="noStrike" dirty="0">
                <a:solidFill>
                  <a:srgbClr val="717377"/>
                </a:solidFill>
                <a:ea typeface="Pretendard Regular"/>
              </a:rPr>
              <a:t>개발 </a:t>
            </a:r>
            <a:endParaRPr lang="en-US" altLang="ko-KR" sz="2400" b="1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b="1" dirty="0" err="1">
                <a:solidFill>
                  <a:srgbClr val="717377"/>
                </a:solidFill>
                <a:latin typeface="Pretendard Regular"/>
                <a:ea typeface="Pretendard Regular"/>
              </a:rPr>
              <a:t>백엔드</a:t>
            </a:r>
            <a:r>
              <a:rPr lang="ko-KR" alt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&amp; </a:t>
            </a:r>
            <a:r>
              <a:rPr lang="ko-KR" altLang="en-US" sz="2400" b="1" dirty="0" err="1">
                <a:solidFill>
                  <a:srgbClr val="717377"/>
                </a:solidFill>
                <a:latin typeface="Pretendard Regular"/>
                <a:ea typeface="Pretendard Regular"/>
              </a:rPr>
              <a:t>프론트엔드</a:t>
            </a:r>
            <a:endParaRPr lang="en-US" sz="24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93700" y="7734300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1" i="0" u="none" strike="noStrike" dirty="0">
                <a:solidFill>
                  <a:srgbClr val="717377"/>
                </a:solidFill>
                <a:ea typeface="Pretendard Regular"/>
              </a:rPr>
              <a:t>테스트 및 디버깅</a:t>
            </a:r>
            <a:endParaRPr lang="en-US" altLang="ko-KR" sz="2400" b="1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400" b="1" dirty="0">
                <a:solidFill>
                  <a:srgbClr val="717377"/>
                </a:solidFill>
                <a:latin typeface="Pretendard Regular"/>
                <a:ea typeface="Pretendard Regular"/>
              </a:rPr>
              <a:t>단위 테스트와 </a:t>
            </a:r>
            <a:r>
              <a:rPr lang="ko-KR" altLang="en-US" sz="2400" b="1" dirty="0" err="1">
                <a:solidFill>
                  <a:srgbClr val="717377"/>
                </a:solidFill>
                <a:latin typeface="Pretendard Regular"/>
                <a:ea typeface="Pretendard Regular"/>
              </a:rPr>
              <a:t>통합테스트</a:t>
            </a:r>
            <a:endParaRPr lang="en-US" sz="2400" b="1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2276641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2024.10.07 ~ 2024.11.25</a:t>
            </a:r>
            <a:endParaRPr lang="ko-KR" sz="32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967874" y="1479550"/>
            <a:ext cx="480652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01. </a:t>
            </a:r>
            <a:r>
              <a:rPr lang="ko-KR" altLang="en-US" sz="3000" b="1" i="0" u="none" strike="noStrike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프로젝트 </a:t>
            </a:r>
            <a:r>
              <a:rPr lang="ko-KR" altLang="en-US" sz="3000" b="1" dirty="0">
                <a:solidFill>
                  <a:srgbClr val="C2C2C2"/>
                </a:solidFill>
                <a:latin typeface="Pretendard Medium" panose="020B0600000101010101" charset="-127"/>
                <a:ea typeface="Pretendard Medium" panose="020B0600000101010101" charset="-127"/>
              </a:rPr>
              <a:t>플랜</a:t>
            </a:r>
            <a:endParaRPr lang="en-US" sz="3000" b="1" i="0" u="none" strike="noStrike" dirty="0">
              <a:solidFill>
                <a:srgbClr val="C2C2C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HealScope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설계</a:t>
            </a:r>
            <a:endParaRPr lang="en-US" altLang="ko-KR" sz="4000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4000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ERD </a:t>
            </a:r>
          </a:p>
          <a:p>
            <a:pPr lvl="0" algn="l">
              <a:lnSpc>
                <a:spcPct val="99600"/>
              </a:lnSpc>
            </a:pPr>
            <a:endParaRPr lang="en-US" sz="8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8400" y="5080000"/>
            <a:ext cx="107442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dirty="0">
                <a:solidFill>
                  <a:schemeClr val="bg1">
                    <a:lumMod val="50000"/>
                  </a:schemeClr>
                </a:solidFill>
                <a:ea typeface="Pretendard Medium"/>
              </a:rPr>
              <a:t> 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Pretendard Medium"/>
              <a:ea typeface="Pretendard Medium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74854D-0741-59AB-6D20-5504CABAC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1765300"/>
            <a:ext cx="10947400" cy="76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1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 err="1">
                <a:solidFill>
                  <a:srgbClr val="FFFFFF"/>
                </a:solidFill>
                <a:latin typeface="Pretendard Light"/>
              </a:rPr>
              <a:t>presentation_program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7975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1" i="0" u="none" strike="noStrike" dirty="0">
                <a:solidFill>
                  <a:srgbClr val="C2C2C2"/>
                </a:solidFill>
                <a:latin typeface="Pretendard Bold" panose="020B0600000101010101" charset="-127"/>
                <a:ea typeface="Pretendard Bold" panose="020B0600000101010101" charset="-127"/>
              </a:rPr>
              <a:t>03. </a:t>
            </a:r>
            <a:r>
              <a:rPr lang="ko-KR" altLang="en-US" sz="4500" b="1" dirty="0">
                <a:solidFill>
                  <a:srgbClr val="C2C2C2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</a:t>
            </a:r>
            <a:r>
              <a:rPr lang="ko-KR" altLang="en-US" sz="4500" b="1" i="0" u="none" strike="noStrike" dirty="0">
                <a:solidFill>
                  <a:srgbClr val="C2C2C2"/>
                </a:solidFill>
                <a:latin typeface="Pretendard Bold" panose="020B0600000101010101" charset="-127"/>
                <a:ea typeface="Pretendard Bold" panose="020B0600000101010101" charset="-127"/>
              </a:rPr>
              <a:t> 사용프로그램</a:t>
            </a:r>
            <a:endParaRPr lang="en-US" sz="4500" b="1" i="0" u="none" strike="noStrike" dirty="0">
              <a:solidFill>
                <a:srgbClr val="C2C2C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9" name="Picture 4" descr="Thymeleaf 소개">
            <a:extLst>
              <a:ext uri="{FF2B5EF4-FFF2-40B4-BE49-F238E27FC236}">
                <a16:creationId xmlns:a16="http://schemas.microsoft.com/office/drawing/2014/main" id="{5B26D0BE-B7F6-9F60-256A-22BA9AAA0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081" y="3379787"/>
            <a:ext cx="3695700" cy="207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6" descr="그래픽, 상징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640F170-1FE8-FA9E-DD78-2FC5BABF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531" y="5699538"/>
            <a:ext cx="4114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뺄셈 기호 30">
            <a:extLst>
              <a:ext uri="{FF2B5EF4-FFF2-40B4-BE49-F238E27FC236}">
                <a16:creationId xmlns:a16="http://schemas.microsoft.com/office/drawing/2014/main" id="{1A91F6AD-F7C5-DBE6-E9FC-B397D42BF59B}"/>
              </a:ext>
            </a:extLst>
          </p:cNvPr>
          <p:cNvSpPr/>
          <p:nvPr/>
        </p:nvSpPr>
        <p:spPr>
          <a:xfrm>
            <a:off x="11210181" y="-3663950"/>
            <a:ext cx="45719" cy="18205450"/>
          </a:xfrm>
          <a:prstGeom prst="mathMinus">
            <a:avLst/>
          </a:prstGeom>
          <a:solidFill>
            <a:srgbClr val="2F2F2F"/>
          </a:solidFill>
          <a:ln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31">
            <a:extLst>
              <a:ext uri="{FF2B5EF4-FFF2-40B4-BE49-F238E27FC236}">
                <a16:creationId xmlns:a16="http://schemas.microsoft.com/office/drawing/2014/main" id="{B473F7FB-31B8-C5F7-61CA-6D1A68C3FF5A}"/>
              </a:ext>
            </a:extLst>
          </p:cNvPr>
          <p:cNvSpPr/>
          <p:nvPr/>
        </p:nvSpPr>
        <p:spPr>
          <a:xfrm>
            <a:off x="5190258" y="-3663950"/>
            <a:ext cx="45719" cy="18205450"/>
          </a:xfrm>
          <a:prstGeom prst="mathMinus">
            <a:avLst/>
          </a:prstGeom>
          <a:solidFill>
            <a:srgbClr val="2F2F2F"/>
          </a:solidFill>
          <a:ln>
            <a:solidFill>
              <a:srgbClr val="BAB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4" descr="원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8C64058-A4D8-0ECB-C195-D124DD72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936" y="4213224"/>
            <a:ext cx="122078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F76C2CD3-5240-5F68-EE19-E1DE6B25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92" y="5828919"/>
            <a:ext cx="2733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8" descr="텍스트, 그래픽, 폰트, 포스터이(가) 표시된 사진&#10;&#10;자동 생성된 설명">
            <a:extLst>
              <a:ext uri="{FF2B5EF4-FFF2-40B4-BE49-F238E27FC236}">
                <a16:creationId xmlns:a16="http://schemas.microsoft.com/office/drawing/2014/main" id="{2F06F0F9-00BC-D917-491B-6342B255E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789" y="4213224"/>
            <a:ext cx="2055812" cy="214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32" descr="그래픽, 그래픽 디자인, 클립아트, 로고이(가) 표시된 사진&#10;&#10;자동 생성된 설명">
            <a:extLst>
              <a:ext uri="{FF2B5EF4-FFF2-40B4-BE49-F238E27FC236}">
                <a16:creationId xmlns:a16="http://schemas.microsoft.com/office/drawing/2014/main" id="{96565226-B273-FACD-ADC5-51BF793A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" t="4678" r="-1323" b="10526"/>
          <a:stretch>
            <a:fillRect/>
          </a:stretch>
        </p:blipFill>
        <p:spPr bwMode="auto">
          <a:xfrm>
            <a:off x="5737098" y="4213224"/>
            <a:ext cx="2427288" cy="214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55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타이틀을</a:t>
            </a:r>
          </a:p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보여주는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간지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해당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이후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이어질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내용의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타이틀을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적어주는</a:t>
            </a:r>
          </a:p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페이지입니다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.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본문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사이사이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들어갈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페이지이므로</a:t>
            </a:r>
          </a:p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문장은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짧고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간결하게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C2C2C2"/>
                </a:solidFill>
                <a:ea typeface="Pretendard Medium"/>
              </a:rPr>
              <a:t>적어주세요</a:t>
            </a:r>
            <a:r>
              <a:rPr lang="en-US" sz="32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76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803</Words>
  <Application>Microsoft Office PowerPoint</Application>
  <PresentationFormat>사용자 지정</PresentationFormat>
  <Paragraphs>195</Paragraphs>
  <Slides>23</Slides>
  <Notes>1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Light</vt:lpstr>
      <vt:lpstr>Pretendard Bold</vt:lpstr>
      <vt:lpstr>Pretendard ExtraBold</vt:lpstr>
      <vt:lpstr>맑은 고딕</vt:lpstr>
      <vt:lpstr>Pretendard Medium</vt:lpstr>
      <vt:lpstr>Arial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민환 현</cp:lastModifiedBy>
  <cp:revision>144</cp:revision>
  <dcterms:created xsi:type="dcterms:W3CDTF">2006-08-16T00:00:00Z</dcterms:created>
  <dcterms:modified xsi:type="dcterms:W3CDTF">2024-11-24T03:25:27Z</dcterms:modified>
</cp:coreProperties>
</file>